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70" r:id="rId2"/>
    <p:sldId id="309" r:id="rId3"/>
    <p:sldId id="304" r:id="rId4"/>
    <p:sldId id="272" r:id="rId5"/>
    <p:sldId id="300" r:id="rId6"/>
    <p:sldId id="303" r:id="rId7"/>
    <p:sldId id="274" r:id="rId8"/>
    <p:sldId id="297" r:id="rId9"/>
    <p:sldId id="310" r:id="rId10"/>
    <p:sldId id="311" r:id="rId11"/>
    <p:sldId id="299" r:id="rId12"/>
    <p:sldId id="285" r:id="rId13"/>
    <p:sldId id="286" r:id="rId14"/>
    <p:sldId id="281" r:id="rId15"/>
    <p:sldId id="301" r:id="rId16"/>
    <p:sldId id="308" r:id="rId17"/>
    <p:sldId id="305" r:id="rId18"/>
    <p:sldId id="302" r:id="rId19"/>
    <p:sldId id="273" r:id="rId20"/>
    <p:sldId id="296" r:id="rId21"/>
    <p:sldId id="287" r:id="rId22"/>
    <p:sldId id="288" r:id="rId23"/>
    <p:sldId id="291" r:id="rId24"/>
    <p:sldId id="292" r:id="rId25"/>
    <p:sldId id="293" r:id="rId26"/>
    <p:sldId id="307" r:id="rId27"/>
    <p:sldId id="312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09"/>
            <p14:sldId id="304"/>
            <p14:sldId id="272"/>
            <p14:sldId id="300"/>
            <p14:sldId id="303"/>
            <p14:sldId id="274"/>
            <p14:sldId id="297"/>
            <p14:sldId id="310"/>
            <p14:sldId id="311"/>
            <p14:sldId id="299"/>
            <p14:sldId id="285"/>
            <p14:sldId id="286"/>
            <p14:sldId id="281"/>
            <p14:sldId id="301"/>
            <p14:sldId id="308"/>
            <p14:sldId id="305"/>
            <p14:sldId id="302"/>
            <p14:sldId id="273"/>
            <p14:sldId id="296"/>
            <p14:sldId id="287"/>
            <p14:sldId id="288"/>
            <p14:sldId id="291"/>
            <p14:sldId id="292"/>
            <p14:sldId id="293"/>
            <p14:sldId id="307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5" autoAdjust="0"/>
    <p:restoredTop sz="94574"/>
  </p:normalViewPr>
  <p:slideViewPr>
    <p:cSldViewPr>
      <p:cViewPr varScale="1">
        <p:scale>
          <a:sx n="97" d="100"/>
          <a:sy n="97" d="100"/>
        </p:scale>
        <p:origin x="138" y="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shchin\sdet\earned-value-management_bt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PMD_REPORT_master_18073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PMD_REPORT_master_18073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space\share_doc\CodeReview\CodeReiview_&#48516;&#49437;&#51088;&#4730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1428776255952951E-2"/>
          <c:y val="1.7133650351056406E-2"/>
          <c:w val="0.91858748099940424"/>
          <c:h val="0.84545011417519689"/>
        </c:manualLayout>
      </c:layout>
      <c:lineChart>
        <c:grouping val="standard"/>
        <c:varyColors val="0"/>
        <c:ser>
          <c:idx val="0"/>
          <c:order val="0"/>
          <c:tx>
            <c:v>Planned Value (PV)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106-6A45-969D-ACBAA2ABA27E}"/>
            </c:ext>
          </c:extLst>
        </c:ser>
        <c:ser>
          <c:idx val="1"/>
          <c:order val="1"/>
          <c:tx>
            <c:v>Earned Value (EV)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163.69999999999999</c:v>
                </c:pt>
                <c:pt idx="13">
                  <c:v>163.69999999999999</c:v>
                </c:pt>
                <c:pt idx="14">
                  <c:v>163.69999999999999</c:v>
                </c:pt>
                <c:pt idx="15">
                  <c:v>173.7</c:v>
                </c:pt>
                <c:pt idx="16">
                  <c:v>188.7</c:v>
                </c:pt>
                <c:pt idx="17">
                  <c:v>221.7</c:v>
                </c:pt>
                <c:pt idx="18">
                  <c:v>246.7</c:v>
                </c:pt>
                <c:pt idx="19">
                  <c:v>257.7</c:v>
                </c:pt>
                <c:pt idx="20">
                  <c:v>257.7</c:v>
                </c:pt>
                <c:pt idx="21">
                  <c:v>257.7</c:v>
                </c:pt>
                <c:pt idx="22">
                  <c:v>293.7</c:v>
                </c:pt>
                <c:pt idx="23">
                  <c:v>293.7</c:v>
                </c:pt>
                <c:pt idx="24">
                  <c:v>293.7</c:v>
                </c:pt>
                <c:pt idx="25">
                  <c:v>293.7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9106-6A45-969D-ACBAA2ABA27E}"/>
            </c:ext>
          </c:extLst>
        </c:ser>
        <c:ser>
          <c:idx val="2"/>
          <c:order val="2"/>
          <c:tx>
            <c:v>Actual Cost (AC)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80.099999999999994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134.69999999999999</c:v>
                </c:pt>
                <c:pt idx="12">
                  <c:v>150.19999999999999</c:v>
                </c:pt>
                <c:pt idx="13">
                  <c:v>150.19999999999999</c:v>
                </c:pt>
                <c:pt idx="14">
                  <c:v>155.19999999999999</c:v>
                </c:pt>
                <c:pt idx="15">
                  <c:v>166.2</c:v>
                </c:pt>
                <c:pt idx="16">
                  <c:v>176.2</c:v>
                </c:pt>
                <c:pt idx="17">
                  <c:v>199.6</c:v>
                </c:pt>
                <c:pt idx="18">
                  <c:v>219.6</c:v>
                </c:pt>
                <c:pt idx="19">
                  <c:v>231.4</c:v>
                </c:pt>
                <c:pt idx="20">
                  <c:v>231.4</c:v>
                </c:pt>
                <c:pt idx="21">
                  <c:v>231.4</c:v>
                </c:pt>
                <c:pt idx="22">
                  <c:v>261.39999999999998</c:v>
                </c:pt>
                <c:pt idx="23">
                  <c:v>261.39999999999998</c:v>
                </c:pt>
                <c:pt idx="24">
                  <c:v>261.39999999999998</c:v>
                </c:pt>
                <c:pt idx="25">
                  <c:v>261.39999999999998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9106-6A45-969D-ACBAA2ABA2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1387632"/>
        <c:axId val="185076272"/>
      </c:lineChart>
      <c:dateAx>
        <c:axId val="2313876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dirty="0"/>
                  <a:t>Period</a:t>
                </a:r>
              </a:p>
            </c:rich>
          </c:tx>
          <c:layout>
            <c:manualLayout>
              <c:xMode val="edge"/>
              <c:yMode val="edge"/>
              <c:x val="0.51158178067785798"/>
              <c:y val="0.9385140766937355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185076272"/>
        <c:crosses val="autoZero"/>
        <c:auto val="0"/>
        <c:lblOffset val="100"/>
        <c:baseTimeUnit val="days"/>
        <c:majorUnit val="1"/>
        <c:minorUnit val="1"/>
      </c:dateAx>
      <c:valAx>
        <c:axId val="1850762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(h)</a:t>
                </a:r>
                <a:endParaRPr lang="ko-KR" altLang="en-US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231387632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5451085863296757"/>
          <c:y val="0.12784105476453719"/>
          <c:w val="0.30418997643082668"/>
          <c:h val="0.12126734182313076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Defects</a:t>
            </a:r>
            <a:r>
              <a:rPr lang="en-US" altLang="ko-KR" baseline="0"/>
              <a:t> on each Stage</a:t>
            </a:r>
            <a:endParaRPr lang="ko-KR" altLang="en-US"/>
          </a:p>
        </c:rich>
      </c:tx>
      <c:layout>
        <c:manualLayout>
          <c:xMode val="edge"/>
          <c:yMode val="edge"/>
          <c:x val="0.33171522309711293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Sheet2!$M$7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11111111111112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3888888888888838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777777777777777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7777777777777779E-3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Sheet2!$M$8:$M$12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13</c:v>
                </c:pt>
                <c:pt idx="3">
                  <c:v>8</c:v>
                </c:pt>
                <c:pt idx="4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F1BA-5643-A71C-4557D296A024}"/>
            </c:ext>
          </c:extLst>
        </c:ser>
        <c:ser>
          <c:idx val="1"/>
          <c:order val="1"/>
          <c:tx>
            <c:strRef>
              <c:f>Sheet2!$N$7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666666666666666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9444444444444445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8.3333333333333332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8.333333333333282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Sheet2!$N$8:$N$12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11</c:v>
                </c:pt>
                <c:pt idx="3">
                  <c:v>9</c:v>
                </c:pt>
                <c:pt idx="4">
                  <c:v>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F1BA-5643-A71C-4557D296A024}"/>
            </c:ext>
          </c:extLst>
        </c:ser>
        <c:ser>
          <c:idx val="2"/>
          <c:order val="2"/>
          <c:tx>
            <c:strRef>
              <c:f>Sheet2!$O$7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1111111111111162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1.6666666666666666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4999999999999949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7777777777777779E-3"/>
                  <c:y val="-5.55555555555555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Sheet2!$O$8:$O$12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12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F1BA-5643-A71C-4557D296A0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1945096"/>
        <c:axId val="230886912"/>
      </c:barChart>
      <c:catAx>
        <c:axId val="231945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0886912"/>
        <c:crosses val="autoZero"/>
        <c:auto val="1"/>
        <c:lblAlgn val="ctr"/>
        <c:lblOffset val="100"/>
        <c:noMultiLvlLbl val="0"/>
      </c:catAx>
      <c:valAx>
        <c:axId val="230886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1945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Defects</a:t>
            </a:r>
            <a:r>
              <a:rPr lang="en-US" altLang="ko-KR" baseline="0" dirty="0"/>
              <a:t> and Efforts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Sheet2!$N$17</c:f>
              <c:strCache>
                <c:ptCount val="1"/>
                <c:pt idx="0">
                  <c:v>defect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Sheet2!$N$18:$N$22</c:f>
              <c:numCache>
                <c:formatCode>General</c:formatCode>
                <c:ptCount val="5"/>
                <c:pt idx="0">
                  <c:v>132</c:v>
                </c:pt>
                <c:pt idx="1">
                  <c:v>221</c:v>
                </c:pt>
                <c:pt idx="2">
                  <c:v>36</c:v>
                </c:pt>
                <c:pt idx="3">
                  <c:v>23</c:v>
                </c:pt>
                <c:pt idx="4">
                  <c:v>46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0C6-0C4C-9E42-9AEA72E9EE70}"/>
            </c:ext>
          </c:extLst>
        </c:ser>
        <c:ser>
          <c:idx val="1"/>
          <c:order val="1"/>
          <c:tx>
            <c:strRef>
              <c:f>Sheet2!$O$17</c:f>
              <c:strCache>
                <c:ptCount val="1"/>
                <c:pt idx="0">
                  <c:v>effort(hours)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Sheet2!$O$18:$O$22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60</c:v>
                </c:pt>
                <c:pt idx="3">
                  <c:v>15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0C6-0C4C-9E42-9AEA72E9E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2107680"/>
        <c:axId val="232564608"/>
      </c:barChart>
      <c:catAx>
        <c:axId val="2321076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2564608"/>
        <c:crosses val="autoZero"/>
        <c:auto val="1"/>
        <c:lblAlgn val="ctr"/>
        <c:lblOffset val="100"/>
        <c:noMultiLvlLbl val="0"/>
      </c:catAx>
      <c:valAx>
        <c:axId val="232564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2107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</a:t>
            </a:r>
            <a:endParaRPr lang="ko-KR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'카테고리별 구분'!$C$1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</c:ser>
        <c:ser>
          <c:idx val="1"/>
          <c:order val="1"/>
          <c:tx>
            <c:strRef>
              <c:f>'카테고리별 구분'!$D$1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구분'!$D$2:$D$11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3</c:v>
                </c:pt>
              </c:numCache>
            </c:numRef>
          </c:val>
        </c:ser>
        <c:ser>
          <c:idx val="2"/>
          <c:order val="2"/>
          <c:tx>
            <c:strRef>
              <c:f>'카테고리별 구분'!$E$1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6</c:v>
                </c:pt>
                <c:pt idx="9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2578400"/>
        <c:axId val="232386272"/>
      </c:barChart>
      <c:catAx>
        <c:axId val="232578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2386272"/>
        <c:crosses val="autoZero"/>
        <c:auto val="1"/>
        <c:lblAlgn val="ctr"/>
        <c:lblOffset val="100"/>
        <c:noMultiLvlLbl val="0"/>
      </c:catAx>
      <c:valAx>
        <c:axId val="232386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2578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2018-08-01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3951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477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5700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9786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3807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13" Type="http://schemas.openxmlformats.org/officeDocument/2006/relationships/image" Target="../media/image17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6.tiff"/><Relationship Id="rId2" Type="http://schemas.openxmlformats.org/officeDocument/2006/relationships/hyperlink" Target="http://40.74.87.221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5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4.tiff"/><Relationship Id="rId4" Type="http://schemas.openxmlformats.org/officeDocument/2006/relationships/hyperlink" Target="http://40.74.87.211:9000/projects" TargetMode="External"/><Relationship Id="rId9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oleObject" Target="../embeddings/oleObject3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1.png"/><Relationship Id="rId12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png"/><Relationship Id="rId11" Type="http://schemas.openxmlformats.org/officeDocument/2006/relationships/image" Target="../media/image37.wmf"/><Relationship Id="rId5" Type="http://schemas.openxmlformats.org/officeDocument/2006/relationships/image" Target="../media/image39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9.png"/><Relationship Id="rId9" Type="http://schemas.openxmlformats.org/officeDocument/2006/relationships/image" Target="../media/image36.wmf"/><Relationship Id="rId14" Type="http://schemas.openxmlformats.org/officeDocument/2006/relationships/image" Target="../media/image3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174153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=""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=""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789040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Final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422B3A7-E8B0-CB4F-BD91-32C16939BC2D}"/>
              </a:ext>
            </a:extLst>
          </p:cNvPr>
          <p:cNvSpPr txBox="1"/>
          <p:nvPr/>
        </p:nvSpPr>
        <p:spPr>
          <a:xfrm>
            <a:off x="6444471" y="2987166"/>
            <a:ext cx="348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</a:t>
            </a:r>
            <a:r>
              <a:rPr kumimoji="1" lang="en-US" altLang="ko-KR" dirty="0">
                <a:solidFill>
                  <a:srgbClr val="FF0000"/>
                </a:solidFill>
              </a:rPr>
              <a:t>-severity </a:t>
            </a:r>
            <a:r>
              <a:rPr kumimoji="1" lang="ko-KR" altLang="en-US" dirty="0">
                <a:solidFill>
                  <a:srgbClr val="FF0000"/>
                </a:solidFill>
              </a:rPr>
              <a:t>데이터 합치기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 </a:t>
            </a:r>
            <a:r>
              <a:rPr kumimoji="1" lang="en-US" altLang="ko-KR" dirty="0">
                <a:solidFill>
                  <a:srgbClr val="FF0000"/>
                </a:solidFill>
              </a:rPr>
              <a:t>effort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569E8B6-0814-8A48-9A51-13FA1D710554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522920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Method / Tool with Severity</a:t>
            </a:r>
          </a:p>
          <a:p>
            <a:endParaRPr lang="ko-KR" altLang="en-US" dirty="0"/>
          </a:p>
        </p:txBody>
      </p:sp>
      <p:graphicFrame>
        <p:nvGraphicFramePr>
          <p:cNvPr id="12" name="차트 11"/>
          <p:cNvGraphicFramePr>
            <a:graphicFrameLocks/>
          </p:cNvGraphicFramePr>
          <p:nvPr>
            <p:extLst/>
          </p:nvPr>
        </p:nvGraphicFramePr>
        <p:xfrm>
          <a:off x="971600" y="1124744"/>
          <a:ext cx="6466028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직사각형 17"/>
          <p:cNvSpPr/>
          <p:nvPr/>
        </p:nvSpPr>
        <p:spPr>
          <a:xfrm rot="20130486">
            <a:off x="5861307" y="1522663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4756654" y="5661248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Lesson learn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찾는 효율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4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동적 </a:t>
            </a:r>
            <a:r>
              <a:rPr lang="ko-KR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테스팅보다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적은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 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으로 결함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발견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CI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환경에 툴을 포함시켜 수시로 결함 분석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~~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110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~~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92836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activities – Static analysis (To be added)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927272F-6365-114D-9B9E-4F20CB2C3149}"/>
              </a:ext>
            </a:extLst>
          </p:cNvPr>
          <p:cNvSpPr txBox="1"/>
          <p:nvPr/>
        </p:nvSpPr>
        <p:spPr>
          <a:xfrm>
            <a:off x="6211910" y="2708920"/>
            <a:ext cx="3363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관련 내용 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False alarm </a:t>
            </a:r>
            <a:r>
              <a:rPr kumimoji="1" lang="ko-KR" altLang="en-US" dirty="0">
                <a:solidFill>
                  <a:srgbClr val="FF0000"/>
                </a:solidFill>
              </a:rPr>
              <a:t>분석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정적 분석 툴에 대한 특성 비교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920D680-1796-3448-A91D-A96402D8429D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2123728" y="3706728"/>
            <a:ext cx="4068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 smtClean="0">
                <a:solidFill>
                  <a:srgbClr val="0070C0"/>
                </a:solidFill>
              </a:rPr>
              <a:t>Pmd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현재 버전 돌려서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sonar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랑 비교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False alarm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개수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- print</a:t>
            </a:r>
          </a:p>
        </p:txBody>
      </p:sp>
    </p:spTree>
    <p:extLst>
      <p:ext uri="{BB962C8B-B14F-4D97-AF65-F5344CB8AC3E}">
        <p14:creationId xmlns:p14="http://schemas.microsoft.com/office/powerpoint/2010/main" val="33243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21 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45611AC-D10C-294F-B9EF-870930A0DFF1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927272F-6365-114D-9B9E-4F20CB2C3149}"/>
              </a:ext>
            </a:extLst>
          </p:cNvPr>
          <p:cNvSpPr txBox="1"/>
          <p:nvPr/>
        </p:nvSpPr>
        <p:spPr>
          <a:xfrm>
            <a:off x="5658622" y="842607"/>
            <a:ext cx="2819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숫자 현행화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learned.</a:t>
            </a:r>
            <a:r>
              <a:rPr kumimoji="1" lang="ko-KR" altLang="en-US" dirty="0">
                <a:solidFill>
                  <a:srgbClr val="FF0000"/>
                </a:solidFill>
              </a:rPr>
              <a:t>수정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403402" y="1700808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표 교체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  <p:graphicFrame>
        <p:nvGraphicFramePr>
          <p:cNvPr id="17" name="차트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2016580"/>
              </p:ext>
            </p:extLst>
          </p:nvPr>
        </p:nvGraphicFramePr>
        <p:xfrm>
          <a:off x="3635896" y="249289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06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FCC423D-58A8-AB47-B789-6AE3D6A3EA20}"/>
              </a:ext>
            </a:extLst>
          </p:cNvPr>
          <p:cNvSpPr txBox="1"/>
          <p:nvPr/>
        </p:nvSpPr>
        <p:spPr>
          <a:xfrm>
            <a:off x="2287636" y="775183"/>
            <a:ext cx="685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결과물을 선명하게 나타낼 수 있는 그림 </a:t>
            </a:r>
            <a:r>
              <a:rPr kumimoji="1" lang="en-US" altLang="ko-KR" dirty="0">
                <a:solidFill>
                  <a:srgbClr val="FF0000"/>
                </a:solidFill>
              </a:rPr>
              <a:t>or </a:t>
            </a:r>
            <a:r>
              <a:rPr kumimoji="1" lang="ko-KR" altLang="en-US" dirty="0">
                <a:solidFill>
                  <a:srgbClr val="FF0000"/>
                </a:solidFill>
              </a:rPr>
              <a:t>지표 추가가 필요함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0443A83-A78C-7D48-8E84-A4EF5E7C1D56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3378575" y="3068960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Defect category (severity)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추가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0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code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90% statement coverage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number of unit-test : 241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Defect list : 4 (SDET-47, SDET-48, SDET-51, SDET-54)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" y="6554936"/>
            <a:ext cx="827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 methods without conditional statements, getter/setter methods 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5408" y="539442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4B96113-F1CE-C54E-8286-99AD11747F54}"/>
              </a:ext>
            </a:extLst>
          </p:cNvPr>
          <p:cNvSpPr txBox="1"/>
          <p:nvPr/>
        </p:nvSpPr>
        <p:spPr>
          <a:xfrm>
            <a:off x="4076557" y="848040"/>
            <a:ext cx="41328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* </a:t>
            </a:r>
            <a:r>
              <a:rPr kumimoji="1" lang="en-US" altLang="ko-KR" dirty="0">
                <a:solidFill>
                  <a:srgbClr val="FF0000"/>
                </a:solidFill>
              </a:rPr>
              <a:t>unit </a:t>
            </a:r>
            <a:r>
              <a:rPr kumimoji="1" lang="ko-KR" altLang="en-US" dirty="0">
                <a:solidFill>
                  <a:srgbClr val="FF0000"/>
                </a:solidFill>
              </a:rPr>
              <a:t>단위의 </a:t>
            </a:r>
            <a:r>
              <a:rPr kumimoji="1" lang="ko-KR" altLang="en-US" dirty="0" err="1">
                <a:solidFill>
                  <a:srgbClr val="FF0000"/>
                </a:solidFill>
              </a:rPr>
              <a:t>기능확인</a:t>
            </a:r>
            <a:r>
              <a:rPr kumimoji="1" lang="ko-KR" altLang="en-US" dirty="0">
                <a:solidFill>
                  <a:srgbClr val="FF0000"/>
                </a:solidFill>
              </a:rPr>
              <a:t> 및 </a:t>
            </a:r>
            <a:r>
              <a:rPr kumimoji="1" lang="en-US" altLang="ko-KR" dirty="0">
                <a:solidFill>
                  <a:srgbClr val="FF0000"/>
                </a:solidFill>
              </a:rPr>
              <a:t>defect </a:t>
            </a:r>
            <a:r>
              <a:rPr kumimoji="1" lang="ko-KR" altLang="en-US" dirty="0">
                <a:solidFill>
                  <a:srgbClr val="FF0000"/>
                </a:solidFill>
              </a:rPr>
              <a:t>검출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FF0000"/>
                </a:solidFill>
              </a:rPr>
              <a:t>Defect </a:t>
            </a:r>
            <a:r>
              <a:rPr kumimoji="1" lang="ko-KR" altLang="en-US" dirty="0">
                <a:solidFill>
                  <a:srgbClr val="FF0000"/>
                </a:solidFill>
              </a:rPr>
              <a:t>숫자가 적은 이유를 기술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FF0000"/>
                </a:solidFill>
              </a:rPr>
              <a:t>Coverage </a:t>
            </a:r>
            <a:r>
              <a:rPr kumimoji="1" lang="ko-KR" altLang="en-US" dirty="0">
                <a:solidFill>
                  <a:srgbClr val="FF0000"/>
                </a:solidFill>
              </a:rPr>
              <a:t>결과 업데이트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E2FEEE6-76AC-D04E-890A-817C08F5A02D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3491880" y="3846659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Defect category (severity)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추가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4497868" y="5702201"/>
            <a:ext cx="5330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요구사항 만족보다는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coverage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위주로 </a:t>
            </a:r>
            <a:r>
              <a:rPr kumimoji="1" lang="ko-KR" altLang="en-US" sz="1600" b="1" dirty="0" err="1" smtClean="0">
                <a:solidFill>
                  <a:srgbClr val="0070C0"/>
                </a:solidFill>
              </a:rPr>
              <a:t>진행하다보니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이 적게 나옴  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90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302056" y="836712"/>
            <a:ext cx="8496944" cy="5726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Mutation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5h (7/23, 1 member, 5 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: 11h (7/23 , 2 members, 6hours + 5hours )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Mutation Test Result Report (PIT Summary)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detection. (actually, we could not find a bug in the actual program due to the test case change by the mutation test.)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Rather than increasing mutation coverage, it is important to selectively handle the remaining test case bugs provided by the PIT.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We could see that explicit unit test case implementation of the parts to be checked and the degree of stub processing affected the mutation coverage.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Mutation Test (added) 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23D15EE-92DC-0C48-8648-2657CCC5B593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46" y="6504221"/>
            <a:ext cx="6547454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did mutation test before implement new feature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506548" y="3378464"/>
            <a:ext cx="3820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Lesson learn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요약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우리는 효과가 없었지만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..</a:t>
            </a:r>
          </a:p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일반적으로 효과적으로 사용되는 곳 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7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3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Merge the new features into one repository and verify that they are working properly.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DBA57EB-F596-0F40-98BA-26FFE0909D0D}"/>
              </a:ext>
            </a:extLst>
          </p:cNvPr>
          <p:cNvSpPr txBox="1"/>
          <p:nvPr/>
        </p:nvSpPr>
        <p:spPr>
          <a:xfrm>
            <a:off x="3169712" y="3284984"/>
            <a:ext cx="5517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New feature </a:t>
            </a:r>
            <a:r>
              <a:rPr kumimoji="1" lang="ko-KR" altLang="en-US" dirty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>
                <a:solidFill>
                  <a:srgbClr val="FF0000"/>
                </a:solidFill>
              </a:rPr>
              <a:t>effort. </a:t>
            </a:r>
            <a:r>
              <a:rPr kumimoji="1" lang="ko-KR" altLang="en-US" dirty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3B2E287-0F97-0C49-84B9-63FCDC0A1D94}"/>
              </a:ext>
            </a:extLst>
          </p:cNvPr>
          <p:cNvSpPr txBox="1"/>
          <p:nvPr/>
        </p:nvSpPr>
        <p:spPr>
          <a:xfrm>
            <a:off x="7127811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217570" y="1556792"/>
            <a:ext cx="3820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및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기준으로 수정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276370" cy="612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cover : 100%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40 hours (4Cycle / 5 hours per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dycle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Test case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492(appendix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7)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cover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30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5536" y="5301208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3645024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323519" y="2204864"/>
            <a:ext cx="382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Output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정리 필요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3968" y="3807709"/>
            <a:ext cx="1126654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: 29, Action/Item : </a:t>
            </a:r>
            <a:r>
              <a:rPr lang="en-US" altLang="ko-KR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434, </a:t>
            </a:r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  <a:r>
              <a:rPr lang="en-US" altLang="ko-KR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: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2060"/>
                </a:solidFill>
              </a:rPr>
              <a:t>시나리오 </a:t>
            </a:r>
            <a:r>
              <a:rPr lang="en-US" altLang="ko-KR" dirty="0" smtClean="0">
                <a:solidFill>
                  <a:srgbClr val="002060"/>
                </a:solidFill>
              </a:rPr>
              <a:t>: </a:t>
            </a:r>
            <a:r>
              <a:rPr lang="en-US" altLang="ko-KR" dirty="0" err="1" smtClean="0">
                <a:solidFill>
                  <a:srgbClr val="002060"/>
                </a:solidFill>
              </a:rPr>
              <a:t>palyer</a:t>
            </a:r>
            <a:r>
              <a:rPr lang="ko-KR" altLang="en-US" smtClean="0">
                <a:solidFill>
                  <a:srgbClr val="002060"/>
                </a:solidFill>
              </a:rPr>
              <a:t>와 </a:t>
            </a:r>
            <a:r>
              <a:rPr lang="en-US" altLang="ko-KR" dirty="0" smtClean="0">
                <a:solidFill>
                  <a:srgbClr val="002060"/>
                </a:solidFill>
              </a:rPr>
              <a:t>designer</a:t>
            </a:r>
            <a:r>
              <a:rPr lang="ko-KR" altLang="en-US" smtClean="0">
                <a:solidFill>
                  <a:srgbClr val="002060"/>
                </a:solidFill>
              </a:rPr>
              <a:t>의 시나리오 흐름도를 기반으로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r>
              <a:rPr lang="ko-KR" altLang="en-US" dirty="0" smtClean="0">
                <a:solidFill>
                  <a:srgbClr val="002060"/>
                </a:solidFill>
              </a:rPr>
              <a:t>시나리오의 시작에서 종료까지 </a:t>
            </a:r>
            <a:r>
              <a:rPr lang="en-US" altLang="ko-KR" dirty="0" smtClean="0">
                <a:solidFill>
                  <a:srgbClr val="002060"/>
                </a:solidFill>
              </a:rPr>
              <a:t>path</a:t>
            </a:r>
            <a:r>
              <a:rPr lang="ko-KR" altLang="en-US" smtClean="0">
                <a:solidFill>
                  <a:srgbClr val="002060"/>
                </a:solidFill>
              </a:rPr>
              <a:t>를 타도록 </a:t>
            </a:r>
            <a:r>
              <a:rPr lang="en-US" altLang="ko-KR" dirty="0" smtClean="0">
                <a:solidFill>
                  <a:srgbClr val="002060"/>
                </a:solidFill>
              </a:rPr>
              <a:t>TC</a:t>
            </a:r>
            <a:r>
              <a:rPr lang="ko-KR" altLang="en-US" smtClean="0">
                <a:solidFill>
                  <a:srgbClr val="002060"/>
                </a:solidFill>
              </a:rPr>
              <a:t>를 생성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Action/Item : </a:t>
            </a:r>
            <a:r>
              <a:rPr lang="ko-KR" altLang="en-US" smtClean="0">
                <a:solidFill>
                  <a:srgbClr val="002060"/>
                </a:solidFill>
              </a:rPr>
              <a:t>게임 진행시 필요한 세부 동작에 대한 </a:t>
            </a:r>
            <a:r>
              <a:rPr lang="en-US" altLang="ko-KR" dirty="0" smtClean="0">
                <a:solidFill>
                  <a:srgbClr val="002060"/>
                </a:solidFill>
              </a:rPr>
              <a:t>test case.</a:t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ko-KR" altLang="en-US" smtClean="0">
                <a:solidFill>
                  <a:srgbClr val="002060"/>
                </a:solidFill>
              </a:rPr>
              <a:t>모든 </a:t>
            </a:r>
            <a:r>
              <a:rPr lang="ko-KR" altLang="en-US" smtClean="0">
                <a:solidFill>
                  <a:srgbClr val="002060"/>
                </a:solidFill>
              </a:rPr>
              <a:t>아이템</a:t>
            </a:r>
            <a:r>
              <a:rPr lang="en-US" altLang="ko-KR" dirty="0" smtClean="0">
                <a:solidFill>
                  <a:srgbClr val="002060"/>
                </a:solidFill>
              </a:rPr>
              <a:t>(29</a:t>
            </a:r>
            <a:r>
              <a:rPr lang="ko-KR" altLang="en-US" smtClean="0">
                <a:solidFill>
                  <a:srgbClr val="002060"/>
                </a:solidFill>
              </a:rPr>
              <a:t>개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  <a:r>
              <a:rPr lang="ko-KR" altLang="en-US" smtClean="0">
                <a:solidFill>
                  <a:srgbClr val="002060"/>
                </a:solidFill>
              </a:rPr>
              <a:t>의 </a:t>
            </a:r>
            <a:r>
              <a:rPr lang="en-US" altLang="ko-KR" dirty="0" smtClean="0">
                <a:solidFill>
                  <a:srgbClr val="002060"/>
                </a:solidFill>
              </a:rPr>
              <a:t>action(14)</a:t>
            </a:r>
            <a:r>
              <a:rPr lang="ko-KR" altLang="en-US" smtClean="0">
                <a:solidFill>
                  <a:srgbClr val="002060"/>
                </a:solidFill>
              </a:rPr>
              <a:t>을 </a:t>
            </a:r>
            <a:r>
              <a:rPr lang="ko-KR" altLang="en-US" smtClean="0">
                <a:solidFill>
                  <a:srgbClr val="002060"/>
                </a:solidFill>
              </a:rPr>
              <a:t>실행하고</a:t>
            </a:r>
            <a:r>
              <a:rPr lang="en-US" altLang="ko-KR" dirty="0" smtClean="0">
                <a:solidFill>
                  <a:srgbClr val="002060"/>
                </a:solidFill>
              </a:rPr>
              <a:t>, </a:t>
            </a:r>
            <a:r>
              <a:rPr lang="ko-KR" altLang="en-US" smtClean="0">
                <a:solidFill>
                  <a:srgbClr val="002060"/>
                </a:solidFill>
              </a:rPr>
              <a:t>추가로 </a:t>
            </a:r>
            <a:r>
              <a:rPr lang="en-US" altLang="ko-KR" dirty="0" smtClean="0">
                <a:solidFill>
                  <a:srgbClr val="002060"/>
                </a:solidFill>
              </a:rPr>
              <a:t>item</a:t>
            </a:r>
            <a:r>
              <a:rPr lang="ko-KR" altLang="en-US">
                <a:solidFill>
                  <a:srgbClr val="002060"/>
                </a:solidFill>
              </a:rPr>
              <a:t> </a:t>
            </a:r>
            <a:r>
              <a:rPr lang="ko-KR" altLang="en-US" smtClean="0">
                <a:solidFill>
                  <a:srgbClr val="002060"/>
                </a:solidFill>
              </a:rPr>
              <a:t>없는 </a:t>
            </a:r>
            <a:r>
              <a:rPr lang="en-US" altLang="ko-KR" dirty="0" smtClean="0">
                <a:solidFill>
                  <a:srgbClr val="002060"/>
                </a:solidFill>
              </a:rPr>
              <a:t>action</a:t>
            </a:r>
            <a:r>
              <a:rPr lang="ko-KR" altLang="en-US" smtClean="0">
                <a:solidFill>
                  <a:srgbClr val="002060"/>
                </a:solidFill>
              </a:rPr>
              <a:t>에 대해서도 </a:t>
            </a:r>
            <a:r>
              <a:rPr lang="en-US" altLang="ko-KR" dirty="0" smtClean="0">
                <a:solidFill>
                  <a:srgbClr val="002060"/>
                </a:solidFill>
              </a:rPr>
              <a:t/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en-US" altLang="ko-KR" dirty="0" smtClean="0">
                <a:solidFill>
                  <a:srgbClr val="002060"/>
                </a:solidFill>
              </a:rPr>
              <a:t>test</a:t>
            </a:r>
            <a:r>
              <a:rPr lang="ko-KR" altLang="en-US" smtClean="0">
                <a:solidFill>
                  <a:srgbClr val="002060"/>
                </a:solidFill>
              </a:rPr>
              <a:t>하기 위한 </a:t>
            </a:r>
            <a:r>
              <a:rPr lang="en-US" altLang="ko-KR" dirty="0" err="1" smtClean="0">
                <a:solidFill>
                  <a:srgbClr val="002060"/>
                </a:solidFill>
              </a:rPr>
              <a:t>tc</a:t>
            </a:r>
            <a:r>
              <a:rPr lang="en-US" altLang="ko-KR" dirty="0" smtClean="0">
                <a:solidFill>
                  <a:srgbClr val="002060"/>
                </a:solidFill>
              </a:rPr>
              <a:t> </a:t>
            </a:r>
            <a:r>
              <a:rPr lang="ko-KR" altLang="en-US" smtClean="0">
                <a:solidFill>
                  <a:srgbClr val="002060"/>
                </a:solidFill>
              </a:rPr>
              <a:t>생성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Game </a:t>
            </a:r>
            <a:r>
              <a:rPr lang="en-US" altLang="ko-KR" dirty="0" err="1" smtClean="0">
                <a:solidFill>
                  <a:srgbClr val="002060"/>
                </a:solidFill>
              </a:rPr>
              <a:t>Config</a:t>
            </a:r>
            <a:r>
              <a:rPr lang="en-US" altLang="ko-KR" dirty="0" smtClean="0">
                <a:solidFill>
                  <a:srgbClr val="002060"/>
                </a:solidFill>
              </a:rPr>
              <a:t>. : </a:t>
            </a:r>
            <a:r>
              <a:rPr lang="en-US" altLang="ko-KR" dirty="0">
                <a:solidFill>
                  <a:srgbClr val="002060"/>
                </a:solidFill>
              </a:rPr>
              <a:t>designer</a:t>
            </a:r>
            <a:r>
              <a:rPr lang="ko-KR" altLang="en-US">
                <a:solidFill>
                  <a:srgbClr val="002060"/>
                </a:solidFill>
              </a:rPr>
              <a:t>의 </a:t>
            </a:r>
            <a:r>
              <a:rPr lang="ko-KR" altLang="en-US" smtClean="0">
                <a:solidFill>
                  <a:srgbClr val="002060"/>
                </a:solidFill>
              </a:rPr>
              <a:t>시나리오과 관련 있음</a:t>
            </a:r>
            <a:r>
              <a:rPr lang="en-US" altLang="ko-KR" dirty="0" smtClean="0">
                <a:solidFill>
                  <a:srgbClr val="002060"/>
                </a:solidFill>
              </a:rPr>
              <a:t>. </a:t>
            </a:r>
            <a:r>
              <a:rPr lang="ko-KR" altLang="en-US" smtClean="0">
                <a:solidFill>
                  <a:srgbClr val="002060"/>
                </a:solidFill>
              </a:rPr>
              <a:t>디자이너가 만든 게임의 </a:t>
            </a:r>
            <a:r>
              <a:rPr lang="en-US" altLang="ko-KR" dirty="0" smtClean="0">
                <a:solidFill>
                  <a:srgbClr val="002060"/>
                </a:solidFill>
              </a:rPr>
              <a:t>valid </a:t>
            </a:r>
            <a:r>
              <a:rPr lang="ko-KR" altLang="en-US" smtClean="0">
                <a:solidFill>
                  <a:srgbClr val="002060"/>
                </a:solidFill>
              </a:rPr>
              <a:t>를 </a:t>
            </a:r>
            <a:r>
              <a:rPr lang="en-US" altLang="ko-KR" dirty="0" smtClean="0">
                <a:solidFill>
                  <a:srgbClr val="002060"/>
                </a:solidFill>
              </a:rPr>
              <a:t>check </a:t>
            </a:r>
            <a:r>
              <a:rPr lang="ko-KR" altLang="en-US" smtClean="0">
                <a:solidFill>
                  <a:srgbClr val="002060"/>
                </a:solidFill>
              </a:rPr>
              <a:t>하는것에 대한</a:t>
            </a:r>
            <a:r>
              <a:rPr lang="en-US" altLang="ko-KR" dirty="0">
                <a:solidFill>
                  <a:srgbClr val="002060"/>
                </a:solidFill>
              </a:rPr>
              <a:t/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 smtClean="0">
                <a:solidFill>
                  <a:srgbClr val="002060"/>
                </a:solidFill>
              </a:rPr>
              <a:t>세부 </a:t>
            </a:r>
            <a:r>
              <a:rPr lang="en-US" altLang="ko-KR" dirty="0" err="1" smtClean="0">
                <a:solidFill>
                  <a:srgbClr val="002060"/>
                </a:solidFill>
              </a:rPr>
              <a:t>TestCase</a:t>
            </a:r>
            <a:r>
              <a:rPr lang="ko-KR" altLang="en-US" smtClean="0">
                <a:solidFill>
                  <a:srgbClr val="002060"/>
                </a:solidFill>
              </a:rPr>
              <a:t>를 분리한것</a:t>
            </a:r>
            <a:r>
              <a:rPr lang="en-US" altLang="ko-KR" dirty="0" smtClean="0">
                <a:solidFill>
                  <a:srgbClr val="002060"/>
                </a:solidFill>
              </a:rPr>
              <a:t>. 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3038520" y="36450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 smtClean="0">
                <a:solidFill>
                  <a:srgbClr val="FF0000"/>
                </a:solidFill>
              </a:rPr>
              <a:t>진행중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2737478" y="56509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 smtClean="0">
                <a:solidFill>
                  <a:srgbClr val="FF0000"/>
                </a:solidFill>
              </a:rPr>
              <a:t>진행중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05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856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Requirement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dsfd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E9F72B6-75E4-B44E-A642-94E30D2AC008}"/>
              </a:ext>
            </a:extLst>
          </p:cNvPr>
          <p:cNvSpPr txBox="1"/>
          <p:nvPr/>
        </p:nvSpPr>
        <p:spPr>
          <a:xfrm>
            <a:off x="5292080" y="2027949"/>
            <a:ext cx="415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Requirement </a:t>
            </a:r>
            <a:r>
              <a:rPr kumimoji="1" lang="ko-KR" altLang="en-US" dirty="0">
                <a:solidFill>
                  <a:srgbClr val="FF0000"/>
                </a:solidFill>
              </a:rPr>
              <a:t>대비 개발 숫자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상세 </a:t>
            </a:r>
            <a:r>
              <a:rPr kumimoji="1" lang="en-US" altLang="ko-KR" dirty="0">
                <a:solidFill>
                  <a:srgbClr val="FF0000"/>
                </a:solidFill>
              </a:rPr>
              <a:t>requirement </a:t>
            </a:r>
            <a:r>
              <a:rPr kumimoji="1" lang="ko-KR" altLang="en-US" dirty="0">
                <a:solidFill>
                  <a:srgbClr val="FF0000"/>
                </a:solidFill>
              </a:rPr>
              <a:t>는 </a:t>
            </a:r>
            <a:r>
              <a:rPr kumimoji="1" lang="ko-KR" altLang="en-US" dirty="0" err="1">
                <a:solidFill>
                  <a:srgbClr val="FF0000"/>
                </a:solidFill>
              </a:rPr>
              <a:t>유첨으로</a:t>
            </a:r>
            <a:r>
              <a:rPr kumimoji="1" lang="ko-KR" altLang="en-US" dirty="0">
                <a:solidFill>
                  <a:srgbClr val="FF0000"/>
                </a:solidFill>
              </a:rPr>
              <a:t> 정리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543C98C-B51B-DE40-8CC5-B503B6BB8DBF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07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9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http://40.74.87.221:8080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http://40.74.87.211:9000/projects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84539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More famous Koreans than Kimchi and </a:t>
            </a:r>
            <a:r>
              <a:rPr lang="en-US" altLang="ko-K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(Gangnam Style)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324 / 1000000 - according to newspaper in 2015.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Verification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1520" y="5674022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Artist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583" y="2195161"/>
            <a:ext cx="6605269" cy="35088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340809"/>
            <a:ext cx="4248472" cy="237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</a:t>
            </a:r>
            <a:r>
              <a:rPr lang="en-US" altLang="ko-KR" sz="2400" b="1" dirty="0" smtClean="0"/>
              <a:t>7. </a:t>
            </a:r>
            <a:r>
              <a:rPr lang="en-US" altLang="ko-KR" sz="2400" b="1" dirty="0"/>
              <a:t>Quality activity – </a:t>
            </a:r>
            <a:r>
              <a:rPr lang="en-US" altLang="ko-KR" sz="2400" b="1" dirty="0" smtClean="0"/>
              <a:t>System Test TC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40692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Scenario</a:t>
            </a:r>
            <a:endParaRPr lang="en-US" altLang="ko-KR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48" y="1387460"/>
            <a:ext cx="2439311" cy="2101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545" y="1108923"/>
            <a:ext cx="5203928" cy="2839707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480948" y="3948630"/>
            <a:ext cx="204312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Action </a:t>
            </a:r>
            <a:r>
              <a:rPr lang="en-US" altLang="ko-KR" b="1" dirty="0"/>
              <a:t>&amp; </a:t>
            </a:r>
            <a:r>
              <a:rPr lang="en-US" altLang="ko-KR" b="1" dirty="0" smtClean="0"/>
              <a:t>Item</a:t>
            </a:r>
            <a:endParaRPr lang="en-US" altLang="ko-KR" b="1" dirty="0"/>
          </a:p>
        </p:txBody>
      </p:sp>
      <p:sp>
        <p:nvSpPr>
          <p:cNvPr id="2049" name="TextBox 2048"/>
          <p:cNvSpPr txBox="1"/>
          <p:nvPr/>
        </p:nvSpPr>
        <p:spPr>
          <a:xfrm>
            <a:off x="4703913" y="3934860"/>
            <a:ext cx="1973617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Game </a:t>
            </a:r>
            <a:r>
              <a:rPr lang="en-US" altLang="ko-KR" b="1" dirty="0" err="1"/>
              <a:t>Config</a:t>
            </a:r>
            <a:r>
              <a:rPr lang="en-US" altLang="ko-KR" b="1" dirty="0" smtClean="0"/>
              <a:t>.</a:t>
            </a:r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0032" y="4511904"/>
            <a:ext cx="3634996" cy="2027008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27</a:t>
            </a:fld>
            <a:endParaRPr lang="ko-KR" altLang="en-US" sz="1400" b="1" dirty="0"/>
          </a:p>
        </p:txBody>
      </p:sp>
      <p:graphicFrame>
        <p:nvGraphicFramePr>
          <p:cNvPr id="2056" name="개체 20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60930"/>
              </p:ext>
            </p:extLst>
          </p:nvPr>
        </p:nvGraphicFramePr>
        <p:xfrm>
          <a:off x="6372200" y="397560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Acrobat Document" showAsIcon="1" r:id="rId8" imgW="914400" imgH="771480" progId="AcroExch.Document.DC">
                  <p:embed/>
                </p:oleObj>
              </mc:Choice>
              <mc:Fallback>
                <p:oleObj name="Acrobat Document" showAsIcon="1" r:id="rId8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72200" y="397560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7" name="개체 20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907187"/>
              </p:ext>
            </p:extLst>
          </p:nvPr>
        </p:nvGraphicFramePr>
        <p:xfrm>
          <a:off x="1502509" y="107100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Acrobat Document" showAsIcon="1" r:id="rId10" imgW="914400" imgH="771480" progId="AcroExch.Document.DC">
                  <p:embed/>
                </p:oleObj>
              </mc:Choice>
              <mc:Fallback>
                <p:oleObj name="Acrobat Document" showAsIcon="1" r:id="rId10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02509" y="107100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064" y="4520682"/>
            <a:ext cx="3767689" cy="2018230"/>
          </a:xfrm>
          <a:prstGeom prst="rect">
            <a:avLst/>
          </a:prstGeom>
        </p:spPr>
      </p:pic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497836"/>
              </p:ext>
            </p:extLst>
          </p:nvPr>
        </p:nvGraphicFramePr>
        <p:xfrm>
          <a:off x="2322649" y="396183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Acrobat Document" showAsIcon="1" r:id="rId13" imgW="914400" imgH="771480" progId="AcroExch.Document.DC">
                  <p:embed/>
                </p:oleObj>
              </mc:Choice>
              <mc:Fallback>
                <p:oleObj name="Acrobat Document" showAsIcon="1" r:id="rId13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22649" y="396183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17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0" y="836712"/>
            <a:ext cx="8832619" cy="5575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Ground 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 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project meeting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mentoring meeting / week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8614F45E-B7E4-D34C-96BE-0710310E11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02" y="3691967"/>
            <a:ext cx="2129004" cy="16092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9C9ED6D7-3B12-EC45-AFC3-BE1A816E3B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88100" y="1931913"/>
            <a:ext cx="2125073" cy="17169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AC91597B-E90C-2349-8EC9-CDFCE782C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3" y="4240859"/>
            <a:ext cx="2120697" cy="1060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31914"/>
            <a:ext cx="2120697" cy="2288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E45D180-6B87-EA40-8BA3-6A4E5E1E6BF9}"/>
              </a:ext>
            </a:extLst>
          </p:cNvPr>
          <p:cNvSpPr txBox="1"/>
          <p:nvPr/>
        </p:nvSpPr>
        <p:spPr>
          <a:xfrm>
            <a:off x="4175215" y="295054"/>
            <a:ext cx="3092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사진 </a:t>
            </a:r>
            <a:r>
              <a:rPr kumimoji="1" lang="en-US" altLang="ko-KR" dirty="0">
                <a:solidFill>
                  <a:srgbClr val="FF0000"/>
                </a:solidFill>
              </a:rPr>
              <a:t>cliff</a:t>
            </a:r>
            <a:r>
              <a:rPr kumimoji="1" lang="ko-KR" altLang="en-US" dirty="0">
                <a:solidFill>
                  <a:srgbClr val="FF0000"/>
                </a:solidFill>
              </a:rPr>
              <a:t> 함께 </a:t>
            </a:r>
            <a:r>
              <a:rPr kumimoji="1" lang="ko-KR" altLang="en-US" dirty="0" err="1">
                <a:solidFill>
                  <a:srgbClr val="FF0000"/>
                </a:solidFill>
              </a:rPr>
              <a:t>찍은걸</a:t>
            </a:r>
            <a:r>
              <a:rPr kumimoji="1" lang="ko-KR" altLang="en-US" dirty="0">
                <a:solidFill>
                  <a:srgbClr val="FF0000"/>
                </a:solidFill>
              </a:rPr>
              <a:t> 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C. :</a:t>
            </a:r>
            <a:r>
              <a:rPr kumimoji="1" lang="ko-KR" altLang="en-US" dirty="0">
                <a:solidFill>
                  <a:srgbClr val="FF0000"/>
                </a:solidFill>
              </a:rPr>
              <a:t>  관련 내용 추가 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31200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Bug-free Game. 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not focus on simple coverage ratio 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B27AAC2-195B-F545-9B37-CCE4EBD13C76}"/>
              </a:ext>
            </a:extLst>
          </p:cNvPr>
          <p:cNvSpPr txBox="1"/>
          <p:nvPr/>
        </p:nvSpPr>
        <p:spPr>
          <a:xfrm>
            <a:off x="4175215" y="295054"/>
            <a:ext cx="2598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Quality goal</a:t>
            </a:r>
            <a:r>
              <a:rPr kumimoji="1" lang="ko-KR" altLang="en-US" dirty="0">
                <a:solidFill>
                  <a:srgbClr val="FF0000"/>
                </a:solidFill>
              </a:rPr>
              <a:t> 을 정의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1"/>
            <a:r>
              <a:rPr kumimoji="1" lang="en-US" altLang="ko-KR" dirty="0">
                <a:solidFill>
                  <a:srgbClr val="FF0000"/>
                </a:solidFill>
              </a:rPr>
              <a:t>Measure </a:t>
            </a:r>
            <a:r>
              <a:rPr kumimoji="1" lang="ko-KR" altLang="en-US" dirty="0">
                <a:solidFill>
                  <a:srgbClr val="FF0000"/>
                </a:solidFill>
              </a:rPr>
              <a:t>정의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724128" y="2271478"/>
            <a:ext cx="3555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goal(quality goal </a:t>
            </a:r>
            <a:r>
              <a:rPr kumimoji="1" lang="ko-KR" altLang="en-US" dirty="0">
                <a:solidFill>
                  <a:srgbClr val="FF0000"/>
                </a:solidFill>
              </a:rPr>
              <a:t>포함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목표대비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달성도 비교 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28328DC-7C69-1F41-8D59-CC9193B4919C}"/>
              </a:ext>
            </a:extLst>
          </p:cNvPr>
          <p:cNvSpPr txBox="1"/>
          <p:nvPr/>
        </p:nvSpPr>
        <p:spPr>
          <a:xfrm>
            <a:off x="7705687" y="77518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899592" y="2484042"/>
            <a:ext cx="4068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Quality activity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의 경험하고 현업에 적용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444208" y="4437112"/>
            <a:ext cx="3925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개발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feature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를 세분화하고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pass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율 작성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974381" y="3861048"/>
            <a:ext cx="2286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smtClean="0">
                <a:solidFill>
                  <a:srgbClr val="0070C0"/>
                </a:solidFill>
              </a:rPr>
              <a:t>System test case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154926" y="5373216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 smtClean="0">
                <a:solidFill>
                  <a:srgbClr val="0070C0"/>
                </a:solidFill>
              </a:rPr>
              <a:t>비기능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–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서버 동시 접속 내구성 테스트 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7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기술적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리스크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명확하지 않은 요구사항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요구사항을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보충해나갔다는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식으로 풀어간다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자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원</a:t>
            </a:r>
            <a:r>
              <a:rPr lang="ko-KR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리스크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리소스 위주로 풀어나간다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 :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한정된 리소스에서 프로젝트를 진행하기 위해 테스트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개발자를 나눔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제품 품질 </a:t>
            </a:r>
            <a:r>
              <a:rPr lang="ko-KR" alt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리스크</a:t>
            </a:r>
            <a:endParaRPr lang="en-US" altLang="ko-KR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신규 기능에 따른 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integration </a:t>
            </a: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과정에서 의도치 않은 많은 오류가 발생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. : integration Test</a:t>
            </a:r>
            <a:r>
              <a:rPr lang="ko-KR" alt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뿐만아니라</a:t>
            </a: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사용자 입장에서 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System Test</a:t>
            </a: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도 동시에 진행하여  버그를 발견할 수 있도록 노력한 부분 </a:t>
            </a:r>
            <a:r>
              <a:rPr lang="ko-KR" alt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풀어나갈것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Risk Management 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B27AAC2-195B-F545-9B37-CCE4EBD13C76}"/>
              </a:ext>
            </a:extLst>
          </p:cNvPr>
          <p:cNvSpPr txBox="1"/>
          <p:nvPr/>
        </p:nvSpPr>
        <p:spPr>
          <a:xfrm>
            <a:off x="4659156" y="980728"/>
            <a:ext cx="378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Risk management </a:t>
            </a:r>
            <a:r>
              <a:rPr kumimoji="1" lang="ko-KR" altLang="en-US" dirty="0">
                <a:solidFill>
                  <a:srgbClr val="FF0000"/>
                </a:solidFill>
              </a:rPr>
              <a:t>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Project &amp; Product </a:t>
            </a:r>
            <a:r>
              <a:rPr kumimoji="1" lang="ko-KR" altLang="en-US" dirty="0">
                <a:solidFill>
                  <a:srgbClr val="FF0000"/>
                </a:solidFill>
              </a:rPr>
              <a:t>관점에서 기술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BA35872-4DD6-3B46-9D3F-9FAA18C9CE27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2863825" y="2029067"/>
            <a:ext cx="6883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요구사항 명확하지 않음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-&gt;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요구사항 보충 진행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java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language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에 익숙하지 못함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-&gt;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난이도에 따라 개발 업무 분장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2488996" y="3645024"/>
            <a:ext cx="9855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자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원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 </a:t>
            </a:r>
            <a:r>
              <a:rPr kumimoji="1" lang="ko-KR" altLang="en-US" sz="1600" b="1" dirty="0" err="1" smtClean="0">
                <a:solidFill>
                  <a:srgbClr val="0070C0"/>
                </a:solidFill>
              </a:rPr>
              <a:t>리스크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–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프로젝트 매니지먼트 툴 결정에 시간 소비가 많았음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-&gt;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제약이 없는 서비스 사용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(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외부</a:t>
            </a:r>
            <a:r>
              <a:rPr kumimoji="1" lang="en-US" altLang="ko-KR" sz="1600" b="1" dirty="0" err="1" smtClean="0">
                <a:solidFill>
                  <a:srgbClr val="0070C0"/>
                </a:solidFill>
              </a:rPr>
              <a:t>jira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팀원 모두가 사용이 용이한 툴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 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4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14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Analysis 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&amp; Rework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nalysis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(Gray box testing)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Boundary Value Analysis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9B2FB05-795F-E146-B2F6-E5FC788BF7C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508104" y="405199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용어 기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46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TBD Project Plans (?)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2D77102-6ED5-B749-9AD6-DBE931E3AFE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="" xmlns:a16="http://schemas.microsoft.com/office/drawing/2014/main" id="{FC884C0A-A061-2649-B945-88256D3A9C14}"/>
              </a:ext>
            </a:extLst>
          </p:cNvPr>
          <p:cNvCxnSpPr>
            <a:cxnSpLocks/>
          </p:cNvCxnSpPr>
          <p:nvPr/>
        </p:nvCxnSpPr>
        <p:spPr>
          <a:xfrm>
            <a:off x="467544" y="6525344"/>
            <a:ext cx="815411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C3BF793-9662-384E-88DC-1F7A5918E1B1}"/>
              </a:ext>
            </a:extLst>
          </p:cNvPr>
          <p:cNvSpPr/>
          <p:nvPr/>
        </p:nvSpPr>
        <p:spPr>
          <a:xfrm>
            <a:off x="1319032" y="6361583"/>
            <a:ext cx="700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actual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7" name="그림 276">
            <a:extLst>
              <a:ext uri="{FF2B5EF4-FFF2-40B4-BE49-F238E27FC236}">
                <a16:creationId xmlns="" xmlns:a16="http://schemas.microsoft.com/office/drawing/2014/main" id="{59331009-E26A-8B4A-8094-7554153C5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11" y="835397"/>
            <a:ext cx="8840977" cy="5368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948264" y="1758935"/>
            <a:ext cx="2044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Actual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선 굵게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508104" y="405199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용어 통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일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Values 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PV(Planned Value)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planned effort(h) for our project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EV(Earned Value) :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activities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AC(Actual Cost)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activities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Management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F7C3B33-05D0-6C47-9E71-257D68D55C1F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Chart 39">
            <a:extLst>
              <a:ext uri="{FF2B5EF4-FFF2-40B4-BE49-F238E27FC236}">
                <a16:creationId xmlns="" xmlns:a16="http://schemas.microsoft.com/office/drawing/2014/main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0330522"/>
              </p:ext>
            </p:extLst>
          </p:nvPr>
        </p:nvGraphicFramePr>
        <p:xfrm>
          <a:off x="195492" y="764704"/>
          <a:ext cx="8753015" cy="4137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4786870" y="744449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주말 빼기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,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시스템 테스트 추가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262BB8F-AD4A-7447-B7DD-A209224692C7}"/>
              </a:ext>
            </a:extLst>
          </p:cNvPr>
          <p:cNvSpPr txBox="1"/>
          <p:nvPr/>
        </p:nvSpPr>
        <p:spPr>
          <a:xfrm>
            <a:off x="6876256" y="1190252"/>
            <a:ext cx="5333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>
                <a:solidFill>
                  <a:srgbClr val="FF0000"/>
                </a:solidFill>
              </a:rPr>
              <a:t>정의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Lessen &amp; learned.(?) 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- </a:t>
            </a:r>
            <a:r>
              <a:rPr kumimoji="1" lang="ko-KR" altLang="en-US" dirty="0">
                <a:solidFill>
                  <a:srgbClr val="FF0000"/>
                </a:solidFill>
              </a:rPr>
              <a:t>각 단계별로 </a:t>
            </a:r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다르게 정의해야 하는가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93873AF-A20F-DF4F-B4BD-BE1DC7CC787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55576" y="1266792"/>
          <a:ext cx="5797624" cy="167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1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83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260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Severity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Defect Types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Critical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Conflict to requirements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Cirtical</a:t>
                      </a:r>
                      <a:r>
                        <a:rPr lang="en-US" sz="1100" u="none" strike="noStrike" dirty="0">
                          <a:effectLst/>
                        </a:rPr>
                        <a:t> unstable issue. (can't proceed game)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Major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Structural Odd Code (no </a:t>
                      </a:r>
                      <a:r>
                        <a:rPr lang="en-US" sz="1100" u="none" strike="noStrike" dirty="0" err="1">
                          <a:effectLst/>
                        </a:rPr>
                        <a:t>consistant</a:t>
                      </a:r>
                      <a:r>
                        <a:rPr lang="en-US" sz="1100" u="none" strike="noStrike" dirty="0">
                          <a:effectLst/>
                        </a:rPr>
                        <a:t> with other code)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Memory handling issue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Strange functional Operation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Minor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all defects except Critical, Major defect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/>
          </p:nvPr>
        </p:nvGraphicFramePr>
        <p:xfrm>
          <a:off x="647564" y="3166947"/>
          <a:ext cx="6336704" cy="3215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/>
          <p:cNvSpPr/>
          <p:nvPr/>
        </p:nvSpPr>
        <p:spPr>
          <a:xfrm rot="20130486">
            <a:off x="5620519" y="4363529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2706</TotalTime>
  <Words>1880</Words>
  <Application>Microsoft Office PowerPoint</Application>
  <PresentationFormat>화면 슬라이드 쇼(4:3)</PresentationFormat>
  <Paragraphs>428</Paragraphs>
  <Slides>27</Slides>
  <Notes>11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맑은 고딕</vt:lpstr>
      <vt:lpstr>Arial</vt:lpstr>
      <vt:lpstr>Symbol</vt:lpstr>
      <vt:lpstr>Wingdings</vt:lpstr>
      <vt:lpstr>Office 테마</vt:lpstr>
      <vt:lpstr>Acrobat Document</vt:lpstr>
      <vt:lpstr>Adobe Acrobat Document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유수정/책임연구원/IVI SE팀(sujung.lyu@lge.com)</cp:lastModifiedBy>
  <cp:revision>146</cp:revision>
  <dcterms:created xsi:type="dcterms:W3CDTF">2018-07-20T19:33:24Z</dcterms:created>
  <dcterms:modified xsi:type="dcterms:W3CDTF">2018-08-01T05:30:28Z</dcterms:modified>
</cp:coreProperties>
</file>